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8" r:id="rId6"/>
    <p:sldId id="260" r:id="rId7"/>
    <p:sldId id="261" r:id="rId8"/>
    <p:sldId id="262" r:id="rId9"/>
    <p:sldId id="269" r:id="rId10"/>
    <p:sldId id="275" r:id="rId11"/>
    <p:sldId id="276" r:id="rId12"/>
    <p:sldId id="278" r:id="rId13"/>
    <p:sldId id="279" r:id="rId14"/>
    <p:sldId id="282" r:id="rId15"/>
    <p:sldId id="270" r:id="rId16"/>
    <p:sldId id="263" r:id="rId17"/>
    <p:sldId id="267" r:id="rId18"/>
    <p:sldId id="264" r:id="rId19"/>
    <p:sldId id="277" r:id="rId20"/>
    <p:sldId id="283" r:id="rId21"/>
    <p:sldId id="280" r:id="rId22"/>
    <p:sldId id="266" r:id="rId23"/>
    <p:sldId id="272" r:id="rId24"/>
    <p:sldId id="273" r:id="rId25"/>
    <p:sldId id="274" r:id="rId26"/>
    <p:sldId id="281" r:id="rId27"/>
    <p:sldId id="284" r:id="rId28"/>
    <p:sldId id="271"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4/6/2018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4/6/2018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electrical4u.com/electrical-resistance-and-laws-of-resistanc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electrical4u.com/electric-current-and-theory-of-electricity/" TargetMode="External"/><Relationship Id="rId2" Type="http://schemas.openxmlformats.org/officeDocument/2006/relationships/hyperlink" Target="https://www.electrical4u.com/voltage-or-electric-potential-difference/" TargetMode="External"/><Relationship Id="rId1" Type="http://schemas.openxmlformats.org/officeDocument/2006/relationships/slideLayout" Target="../slideLayouts/slideLayout2.xml"/><Relationship Id="rId4" Type="http://schemas.openxmlformats.org/officeDocument/2006/relationships/hyperlink" Target="https://www.electrical4u.com/electrical-conductor/"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electrical4u.com/what-is-flux-types-of-flu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electrical4u.com/electrical-resistance-and-laws-of-resistanc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Electric braking</a:t>
            </a:r>
            <a:endParaRPr lang="en-IN" dirty="0"/>
          </a:p>
        </p:txBody>
      </p:sp>
      <p:sp>
        <p:nvSpPr>
          <p:cNvPr id="3" name="Subtitle 2"/>
          <p:cNvSpPr>
            <a:spLocks noGrp="1"/>
          </p:cNvSpPr>
          <p:nvPr>
            <p:ph type="subTitle" idx="1"/>
          </p:nvPr>
        </p:nvSpPr>
        <p:spPr/>
        <p:txBody>
          <a:bodyPr/>
          <a:lstStyle/>
          <a:p>
            <a:r>
              <a:rPr lang="en-IN" dirty="0" err="1" smtClean="0"/>
              <a:t>Powerpoint</a:t>
            </a:r>
            <a:r>
              <a:rPr lang="en-IN" dirty="0" smtClean="0"/>
              <a:t> presentation by:-</a:t>
            </a:r>
          </a:p>
          <a:p>
            <a:r>
              <a:rPr lang="en-IN" dirty="0" err="1" smtClean="0"/>
              <a:t>Poonam</a:t>
            </a:r>
            <a:r>
              <a:rPr lang="en-IN" dirty="0" smtClean="0"/>
              <a:t> </a:t>
            </a:r>
            <a:r>
              <a:rPr lang="en-IN" dirty="0" err="1" smtClean="0"/>
              <a:t>sharma</a:t>
            </a:r>
            <a:endParaRPr lang="en-IN" dirty="0" smtClean="0"/>
          </a:p>
          <a:p>
            <a:r>
              <a:rPr lang="en-IN" dirty="0" smtClean="0"/>
              <a:t>Lecturer electrical</a:t>
            </a:r>
          </a:p>
          <a:p>
            <a:r>
              <a:rPr lang="en-IN" dirty="0" smtClean="0"/>
              <a:t>G.P. </a:t>
            </a:r>
            <a:r>
              <a:rPr lang="en-IN" dirty="0" err="1" smtClean="0"/>
              <a:t>manesar</a:t>
            </a:r>
            <a:endParaRPr lang="en-IN" dirty="0"/>
          </a:p>
        </p:txBody>
      </p:sp>
    </p:spTree>
    <p:extLst>
      <p:ext uri="{BB962C8B-B14F-4D97-AF65-F5344CB8AC3E}">
        <p14:creationId xmlns:p14="http://schemas.microsoft.com/office/powerpoint/2010/main" val="418137293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advTm="967">
        <p15:prstTrans prst="drape"/>
      </p:transition>
    </mc:Choice>
    <mc:Fallback>
      <p:transition spd="slow" advTm="967">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t>2. Plugging</a:t>
            </a:r>
          </a:p>
          <a:p>
            <a:r>
              <a:rPr lang="en-US" dirty="0"/>
              <a:t>When the phase sequence of supply of the motor running at speed is reversed by interchanging the connection of any two phases of the stator on the supply terminal, operation change from motoring to plugging as shown in the figure below. Plugging is the extension of motoring characteristic for a negative phase sequence from quadrant third to second. The reversal of phase sequence reverses the direction of a rotating field</a:t>
            </a:r>
            <a:r>
              <a:rPr lang="en-US" dirty="0" smtClean="0"/>
              <a:t>.</a:t>
            </a:r>
          </a:p>
          <a:p>
            <a:endParaRPr lang="en-IN" dirty="0"/>
          </a:p>
        </p:txBody>
      </p:sp>
    </p:spTree>
    <p:extLst>
      <p:ext uri="{BB962C8B-B14F-4D97-AF65-F5344CB8AC3E}">
        <p14:creationId xmlns:p14="http://schemas.microsoft.com/office/powerpoint/2010/main" val="256523613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advTm="1799">
        <p15:prstTrans prst="peelOff"/>
      </p:transition>
    </mc:Choice>
    <mc:Fallback>
      <p:transition spd="slow" advTm="1799">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Plugging in induction motor</a:t>
            </a:r>
            <a:endParaRPr lang="en-IN"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32038" y="812006"/>
            <a:ext cx="5238750" cy="3362325"/>
          </a:xfrm>
        </p:spPr>
      </p:pic>
    </p:spTree>
    <p:extLst>
      <p:ext uri="{BB962C8B-B14F-4D97-AF65-F5344CB8AC3E}">
        <p14:creationId xmlns:p14="http://schemas.microsoft.com/office/powerpoint/2010/main" val="4287110069"/>
      </p:ext>
    </p:extLst>
  </p:cSld>
  <p:clrMapOvr>
    <a:masterClrMapping/>
  </p:clrMapOvr>
  <p:transition spd="slow" advTm="2663">
    <p:comb/>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20000"/>
          </a:bodyPr>
          <a:lstStyle/>
          <a:p>
            <a:r>
              <a:rPr lang="en-US" dirty="0"/>
              <a:t>Plugging induction motor braking is done by reversing the phase sequence of the motor. Plugging braking of induction motor is done by interchanging connections of any two phases of stator with respect of supply terminals. And with that the operation of motoring shifts to plugging braking. During plugging the slip is (2 - s), if the original slip of the running motor is s, then it can be shown in the following way</a:t>
            </a:r>
            <a:r>
              <a:rPr lang="en-US" dirty="0" smtClean="0"/>
              <a:t>.</a:t>
            </a:r>
          </a:p>
          <a:p>
            <a:r>
              <a:rPr lang="en-US" dirty="0"/>
              <a:t>From the figure beside we can see that the torque is not zero at zero speed. That’s why when the motor is needed to be stopped, it should be disconnected from the supply at near zero speed. The motor is connected to rotate in the reverse direction and the torque is not zero at zero or any other speed, and as a result the motor first decelerates to zero and then smoothly accelerates in the opposite direction. </a:t>
            </a:r>
            <a:endParaRPr lang="en-US" dirty="0"/>
          </a:p>
          <a:p>
            <a:endParaRPr lang="en-IN" dirty="0"/>
          </a:p>
        </p:txBody>
      </p:sp>
    </p:spTree>
    <p:extLst>
      <p:ext uri="{BB962C8B-B14F-4D97-AF65-F5344CB8AC3E}">
        <p14:creationId xmlns:p14="http://schemas.microsoft.com/office/powerpoint/2010/main" val="11179036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advTm="909">
        <p15:prstTrans prst="airplane"/>
      </p:transition>
    </mc:Choice>
    <mc:Fallback>
      <p:transition spd="slow" advTm="909">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PLUGGING IN INDUCTION MOTOR</a:t>
            </a:r>
            <a:endParaRPr lang="en-IN"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70993" y="685800"/>
            <a:ext cx="5360840" cy="3614738"/>
          </a:xfrm>
        </p:spPr>
      </p:pic>
    </p:spTree>
    <p:extLst>
      <p:ext uri="{BB962C8B-B14F-4D97-AF65-F5344CB8AC3E}">
        <p14:creationId xmlns:p14="http://schemas.microsoft.com/office/powerpoint/2010/main" val="384366829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advTm="1829">
        <p15:prstTrans prst="fallOver"/>
      </p:transition>
    </mc:Choice>
    <mc:Fallback>
      <p:transition spd="slow" advTm="1829">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0" indent="0" algn="ctr">
              <a:buNone/>
            </a:pPr>
            <a:r>
              <a:rPr lang="en-US" dirty="0"/>
              <a:t> </a:t>
            </a:r>
            <a:r>
              <a:rPr lang="en-US" b="1" dirty="0" smtClean="0"/>
              <a:t>PLUGGING IN SYNCHRONOUS MOTORS</a:t>
            </a:r>
            <a:endParaRPr lang="en-US" b="1" dirty="0"/>
          </a:p>
          <a:p>
            <a:r>
              <a:rPr lang="en-US" dirty="0"/>
              <a:t>The Braking of Synchronous Motor by plugging has serious disadvantages. Very heavy braking current flows causing line disturbances. The torque is also not effective. However, if the motor is synchronous induction type it can be braked effectively by plugging only if the machine is working as an induction motor</a:t>
            </a:r>
            <a:endParaRPr lang="en-IN" dirty="0"/>
          </a:p>
        </p:txBody>
      </p:sp>
    </p:spTree>
    <p:extLst>
      <p:ext uri="{BB962C8B-B14F-4D97-AF65-F5344CB8AC3E}">
        <p14:creationId xmlns:p14="http://schemas.microsoft.com/office/powerpoint/2010/main" val="1048202864"/>
      </p:ext>
    </p:extLst>
  </p:cSld>
  <p:clrMapOvr>
    <a:masterClrMapping/>
  </p:clrMapOvr>
  <mc:AlternateContent xmlns:mc="http://schemas.openxmlformats.org/markup-compatibility/2006">
    <mc:Choice xmlns:p14="http://schemas.microsoft.com/office/powerpoint/2010/main" Requires="p14">
      <p:transition spd="slow" p14:dur="1200" advTm="3570">
        <p:dissolve/>
      </p:transition>
    </mc:Choice>
    <mc:Fallback>
      <p:transition spd="slow" advTm="3570">
        <p:dissolv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4" name="Rectangle 1"/>
          <p:cNvSpPr>
            <a:spLocks noGrp="1" noChangeArrowheads="1"/>
          </p:cNvSpPr>
          <p:nvPr>
            <p:ph idx="1"/>
          </p:nvPr>
        </p:nvSpPr>
        <p:spPr bwMode="auto">
          <a:xfrm>
            <a:off x="684212" y="1229006"/>
            <a:ext cx="8311699" cy="2528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63480" rIns="0" bIns="6348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222222"/>
                </a:solidFill>
                <a:effectLst/>
                <a:latin typeface="Verdana" panose="020B0604030504040204" pitchFamily="34" charset="0"/>
              </a:rPr>
              <a:t>Applications of Plugging</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rgbClr val="222222"/>
              </a:solidFill>
              <a:effectLst/>
              <a:latin typeface="Verdana" panose="020B060403050404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Verdana" panose="020B0604030504040204" pitchFamily="34" charset="0"/>
              </a:rPr>
              <a:t>The Plugging is commonly used for the following purposes listed below.</a:t>
            </a:r>
            <a:endParaRPr kumimoji="0" lang="en-US" sz="1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800" b="0" i="0" u="none" strike="noStrike" cap="none" normalizeH="0" baseline="0" dirty="0" smtClean="0">
                <a:ln>
                  <a:noFill/>
                </a:ln>
                <a:solidFill>
                  <a:srgbClr val="000000"/>
                </a:solidFill>
                <a:effectLst/>
                <a:latin typeface="Verdana" panose="020B0604030504040204" pitchFamily="34" charset="0"/>
              </a:rPr>
              <a:t>In controlling elevators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800" b="0" i="0" u="none" strike="noStrike" cap="none" normalizeH="0" baseline="0" dirty="0" smtClean="0">
                <a:ln>
                  <a:noFill/>
                </a:ln>
                <a:solidFill>
                  <a:srgbClr val="000000"/>
                </a:solidFill>
                <a:effectLst/>
                <a:latin typeface="Verdana" panose="020B0604030504040204" pitchFamily="34" charset="0"/>
              </a:rPr>
              <a:t>Rolling Mills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800" b="0" i="0" u="none" strike="noStrike" cap="none" normalizeH="0" baseline="0" dirty="0" smtClean="0">
                <a:ln>
                  <a:noFill/>
                </a:ln>
                <a:solidFill>
                  <a:srgbClr val="000000"/>
                </a:solidFill>
                <a:effectLst/>
                <a:latin typeface="Verdana" panose="020B0604030504040204" pitchFamily="34" charset="0"/>
              </a:rPr>
              <a:t>Printing Presses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800" b="0" i="0" u="none" strike="noStrike" cap="none" normalizeH="0" baseline="0" dirty="0" smtClean="0">
                <a:ln>
                  <a:noFill/>
                </a:ln>
                <a:solidFill>
                  <a:srgbClr val="000000"/>
                </a:solidFill>
                <a:effectLst/>
                <a:latin typeface="Verdana" panose="020B0604030504040204" pitchFamily="34" charset="0"/>
              </a:rPr>
              <a:t>Machine tools, etc.</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51453013"/>
      </p:ext>
    </p:extLst>
  </p:cSld>
  <p:clrMapOvr>
    <a:masterClrMapping/>
  </p:clrMapOvr>
  <mc:AlternateContent xmlns:mc="http://schemas.openxmlformats.org/markup-compatibility/2006">
    <mc:Choice xmlns:p14="http://schemas.microsoft.com/office/powerpoint/2010/main" Requires="p14">
      <p:transition spd="slow" p14:dur="3000" advTm="3555">
        <p14:shred/>
      </p:transition>
    </mc:Choice>
    <mc:Fallback>
      <p:transition spd="slow" advTm="3555">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b="1" dirty="0"/>
              <a:t>Dynamic Braking</a:t>
            </a:r>
          </a:p>
          <a:p>
            <a:r>
              <a:rPr lang="en-US" dirty="0"/>
              <a:t>Another method of reversing the direction of torque and braking the motor is </a:t>
            </a:r>
            <a:r>
              <a:rPr lang="en-US" b="1" dirty="0"/>
              <a:t>dynamic braking</a:t>
            </a:r>
            <a:r>
              <a:rPr lang="en-US" dirty="0"/>
              <a:t>. In this method of braking the motor which is at a running condition is disconnected from the source and connected across a resistance. When the motor is disconnected from the source, the rotor keeps rotating due to inertia and it works as a self-excited generator. When the motor works as a generator the flow of the current and torque reverses. During braking to maintain the steady torque sectional resistances are cut out one by one</a:t>
            </a:r>
            <a:r>
              <a:rPr lang="en-US" dirty="0" smtClean="0"/>
              <a:t>.</a:t>
            </a:r>
          </a:p>
          <a:p>
            <a:endParaRPr lang="en-IN" dirty="0"/>
          </a:p>
        </p:txBody>
      </p:sp>
    </p:spTree>
    <p:extLst>
      <p:ext uri="{BB962C8B-B14F-4D97-AF65-F5344CB8AC3E}">
        <p14:creationId xmlns:p14="http://schemas.microsoft.com/office/powerpoint/2010/main" val="4285426223"/>
      </p:ext>
    </p:extLst>
  </p:cSld>
  <p:clrMapOvr>
    <a:masterClrMapping/>
  </p:clrMapOvr>
  <mc:AlternateContent xmlns:mc="http://schemas.openxmlformats.org/markup-compatibility/2006">
    <mc:Choice xmlns:p14="http://schemas.microsoft.com/office/powerpoint/2010/main" Requires="p14">
      <p:transition spd="slow" p14:dur="1600" advTm="2677">
        <p14:gallery dir="l"/>
      </p:transition>
    </mc:Choice>
    <mc:Fallback>
      <p:transition spd="slow" advTm="2677">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Dynamic braking in dc shunt motor</a:t>
            </a:r>
            <a:endParaRPr lang="en-IN" dirty="0"/>
          </a:p>
        </p:txBody>
      </p:sp>
      <p:pic>
        <p:nvPicPr>
          <p:cNvPr id="4098" name="Picture 2" descr="http://player.slideplayer.com/26/8509622/data/images/img2.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08225" y="1221581"/>
            <a:ext cx="5286375" cy="2543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6990878"/>
      </p:ext>
    </p:extLst>
  </p:cSld>
  <p:clrMapOvr>
    <a:masterClrMapping/>
  </p:clrMapOvr>
  <p:transition spd="slow" advTm="1811">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Dynamic braking in dc series and separately excited  motor</a:t>
            </a:r>
            <a:endParaRPr lang="en-IN" dirty="0"/>
          </a:p>
        </p:txBody>
      </p:sp>
      <p:pic>
        <p:nvPicPr>
          <p:cNvPr id="3074" name="Picture 2" descr="dc-moto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93913" y="1297781"/>
            <a:ext cx="5715000" cy="2390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170165"/>
      </p:ext>
    </p:extLst>
  </p:cSld>
  <p:clrMapOvr>
    <a:masterClrMapping/>
  </p:clrMapOvr>
  <p:transition spd="slow" advTm="2665">
    <p:wheel spokes="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85000" lnSpcReduction="20000"/>
          </a:bodyPr>
          <a:lstStyle/>
          <a:p>
            <a:r>
              <a:rPr lang="en-US" sz="2400" b="1" dirty="0"/>
              <a:t>Dynamic Braking of Induction Motor</a:t>
            </a:r>
          </a:p>
          <a:p>
            <a:endParaRPr lang="en-US" dirty="0"/>
          </a:p>
          <a:p>
            <a:r>
              <a:rPr lang="en-US" dirty="0"/>
              <a:t>This type of induction motor braking is obtained when the motor is made to run on a single phase supply by disconnecting any one of the three phase from the source, and it is either left open or it is connected with another phase. When the disconnected phase is left open, it is called two lead connection and when the disconnected phase is connected to another machine phase it is known as three load connection. The braking operation can be understood easily. When the motor is running on 1-phase supply, the motor is fed by positive and negative sequence, net torque produced by the machine at that point of time is sum of torques due to positive and negative sequence voltage. At high </a:t>
            </a:r>
            <a:r>
              <a:rPr lang="en-US" dirty="0">
                <a:hlinkClick r:id="rId2" tooltip="Know about the electrical resistance in detail."/>
              </a:rPr>
              <a:t>resistance</a:t>
            </a:r>
            <a:r>
              <a:rPr lang="en-US" dirty="0"/>
              <a:t> the net torque is found to be negative and braking occurs. From the figure below the two and three load connections can be understood. </a:t>
            </a:r>
            <a:endParaRPr lang="en-US" dirty="0" smtClean="0"/>
          </a:p>
        </p:txBody>
      </p:sp>
    </p:spTree>
    <p:extLst>
      <p:ext uri="{BB962C8B-B14F-4D97-AF65-F5344CB8AC3E}">
        <p14:creationId xmlns:p14="http://schemas.microsoft.com/office/powerpoint/2010/main" val="4215557317"/>
      </p:ext>
    </p:extLst>
  </p:cSld>
  <p:clrMapOvr>
    <a:masterClrMapping/>
  </p:clrMapOvr>
  <mc:AlternateContent xmlns:mc="http://schemas.openxmlformats.org/markup-compatibility/2006">
    <mc:Choice xmlns:p14="http://schemas.microsoft.com/office/powerpoint/2010/main" Requires="p14">
      <p:transition spd="slow" p14:dur="1400" advTm="2729">
        <p14:ripple/>
      </p:transition>
    </mc:Choice>
    <mc:Fallback>
      <p:transition spd="slow" advTm="2729">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sz="2800" b="1" dirty="0"/>
              <a:t>what is </a:t>
            </a:r>
            <a:r>
              <a:rPr lang="en-IN" sz="2800" b="1" dirty="0" smtClean="0"/>
              <a:t>braking??</a:t>
            </a:r>
          </a:p>
          <a:p>
            <a:r>
              <a:rPr lang="en-US" sz="2800" dirty="0"/>
              <a:t>The process of applying brakes can be termed as braking</a:t>
            </a:r>
            <a:r>
              <a:rPr lang="en-US" sz="2800" dirty="0" smtClean="0"/>
              <a:t>.</a:t>
            </a:r>
            <a:r>
              <a:rPr lang="en-US" sz="2800" dirty="0"/>
              <a:t> brake is an equipment to reduce the speed of any moving or rotating equipment, like vehicles, locomotives</a:t>
            </a:r>
            <a:r>
              <a:rPr lang="en-US" sz="2800" dirty="0" smtClean="0"/>
              <a:t>.</a:t>
            </a:r>
          </a:p>
          <a:p>
            <a:r>
              <a:rPr lang="en-US" sz="2800" dirty="0" smtClean="0"/>
              <a:t>In other </a:t>
            </a:r>
            <a:r>
              <a:rPr lang="en-US" sz="2800" dirty="0" err="1" smtClean="0"/>
              <a:t>words,it</a:t>
            </a:r>
            <a:r>
              <a:rPr lang="en-US" sz="2800" dirty="0" smtClean="0"/>
              <a:t> </a:t>
            </a:r>
            <a:r>
              <a:rPr lang="en-US" sz="2800" dirty="0"/>
              <a:t>is the process of reducing speed of any rotating machine.</a:t>
            </a:r>
            <a:endParaRPr lang="en-IN" sz="2800" dirty="0"/>
          </a:p>
        </p:txBody>
      </p:sp>
    </p:spTree>
    <p:extLst>
      <p:ext uri="{BB962C8B-B14F-4D97-AF65-F5344CB8AC3E}">
        <p14:creationId xmlns:p14="http://schemas.microsoft.com/office/powerpoint/2010/main" val="3182425366"/>
      </p:ext>
    </p:extLst>
  </p:cSld>
  <p:clrMapOvr>
    <a:masterClrMapping/>
  </p:clrMapOvr>
  <mc:AlternateContent xmlns:mc="http://schemas.openxmlformats.org/markup-compatibility/2006">
    <mc:Choice xmlns:p14="http://schemas.microsoft.com/office/powerpoint/2010/main" Requires="p14">
      <p:transition spd="slow" p14:dur="1250" advTm="1204">
        <p14:flip dir="r"/>
      </p:transition>
    </mc:Choice>
    <mc:Fallback>
      <p:transition spd="slow" advTm="1204">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err="1"/>
              <a:t>Rheostatic</a:t>
            </a:r>
            <a:r>
              <a:rPr lang="en-US" b="1" dirty="0"/>
              <a:t> or dynamic </a:t>
            </a:r>
            <a:r>
              <a:rPr lang="en-US" b="1" dirty="0" smtClean="0"/>
              <a:t>braking of </a:t>
            </a:r>
            <a:r>
              <a:rPr lang="en-US" b="1" dirty="0"/>
              <a:t>Synchronous </a:t>
            </a:r>
            <a:r>
              <a:rPr lang="en-US" b="1" dirty="0" smtClean="0"/>
              <a:t>Motor</a:t>
            </a:r>
          </a:p>
          <a:p>
            <a:r>
              <a:rPr lang="en-US" dirty="0" smtClean="0"/>
              <a:t> </a:t>
            </a:r>
            <a:r>
              <a:rPr lang="en-US" dirty="0"/>
              <a:t>Synchronous Motor </a:t>
            </a:r>
            <a:r>
              <a:rPr lang="en-US" dirty="0" smtClean="0"/>
              <a:t>is </a:t>
            </a:r>
            <a:r>
              <a:rPr lang="en-US" dirty="0"/>
              <a:t>switched on to a three-phase balanced resistive load after disconnecting it from the mains, keeping the excitation constant. To achieve greater braking torque for effective braking, the excitation may </a:t>
            </a:r>
            <a:r>
              <a:rPr lang="en-US" dirty="0" smtClean="0"/>
              <a:t> be </a:t>
            </a:r>
            <a:r>
              <a:rPr lang="en-US" dirty="0"/>
              <a:t>increased. The terminal voltage and current (change) decrease as the speed decreases. At very low speeds the resistance effect becomes considerable. The value of resistance affects the speed at which the maximum torque occurs. It can ideally be made to occur Just before the stopping of the motor.</a:t>
            </a:r>
            <a:endParaRPr lang="en-IN" dirty="0"/>
          </a:p>
        </p:txBody>
      </p:sp>
    </p:spTree>
    <p:extLst>
      <p:ext uri="{BB962C8B-B14F-4D97-AF65-F5344CB8AC3E}">
        <p14:creationId xmlns:p14="http://schemas.microsoft.com/office/powerpoint/2010/main" val="1394407950"/>
      </p:ext>
    </p:extLst>
  </p:cSld>
  <p:clrMapOvr>
    <a:masterClrMapping/>
  </p:clrMapOvr>
  <mc:AlternateContent xmlns:mc="http://schemas.openxmlformats.org/markup-compatibility/2006">
    <mc:Choice xmlns:p14="http://schemas.microsoft.com/office/powerpoint/2010/main" Requires="p14">
      <p:transition spd="slow" p14:dur="1200" advTm="2660">
        <p14:prism/>
      </p:transition>
    </mc:Choice>
    <mc:Fallback>
      <p:transition spd="slow" advTm="2660">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65661" y="685800"/>
            <a:ext cx="6171503" cy="3614738"/>
          </a:xfrm>
        </p:spPr>
      </p:pic>
    </p:spTree>
    <p:extLst>
      <p:ext uri="{BB962C8B-B14F-4D97-AF65-F5344CB8AC3E}">
        <p14:creationId xmlns:p14="http://schemas.microsoft.com/office/powerpoint/2010/main" val="2943558734"/>
      </p:ext>
    </p:extLst>
  </p:cSld>
  <p:clrMapOvr>
    <a:masterClrMapping/>
  </p:clrMapOvr>
  <mc:AlternateContent xmlns:mc="http://schemas.openxmlformats.org/markup-compatibility/2006">
    <mc:Choice xmlns:p14="http://schemas.microsoft.com/office/powerpoint/2010/main" Requires="p14">
      <p:transition spd="slow" p14:dur="2500" advTm="2685">
        <p:checker/>
      </p:transition>
    </mc:Choice>
    <mc:Fallback>
      <p:transition spd="slow" advTm="2685">
        <p:checker/>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85000" lnSpcReduction="20000"/>
          </a:bodyPr>
          <a:lstStyle/>
          <a:p>
            <a:r>
              <a:rPr lang="en-US" sz="2400" b="1" dirty="0"/>
              <a:t>Regenerative braking </a:t>
            </a:r>
            <a:endParaRPr lang="en-US" sz="2400" b="1" dirty="0" smtClean="0"/>
          </a:p>
          <a:p>
            <a:r>
              <a:rPr lang="en-US" dirty="0" smtClean="0"/>
              <a:t>• </a:t>
            </a:r>
            <a:r>
              <a:rPr lang="en-US" dirty="0"/>
              <a:t>It takes place whenever the speed of the motor exceeds the synchronous speed. </a:t>
            </a:r>
            <a:endParaRPr lang="en-US" dirty="0" smtClean="0"/>
          </a:p>
          <a:p>
            <a:r>
              <a:rPr lang="en-US" dirty="0" smtClean="0"/>
              <a:t>• </a:t>
            </a:r>
            <a:r>
              <a:rPr lang="en-US" dirty="0"/>
              <a:t>This baking method is called regenerative baking because here the motor works as generator and supply itself is given power from the load, i.e. motors. </a:t>
            </a:r>
            <a:endParaRPr lang="en-US" dirty="0" smtClean="0"/>
          </a:p>
          <a:p>
            <a:r>
              <a:rPr lang="en-US" dirty="0" smtClean="0"/>
              <a:t>• </a:t>
            </a:r>
            <a:r>
              <a:rPr lang="en-US" dirty="0"/>
              <a:t>The main criteria for regenerative braking is that the rotor has to rotate at a speed higher than synchronous speed, only then the motor will act as a generator and the direction of current flow through the circuit and direction of the torque reverses and braking takes place. </a:t>
            </a:r>
            <a:endParaRPr lang="en-US" dirty="0" smtClean="0"/>
          </a:p>
          <a:p>
            <a:r>
              <a:rPr lang="en-US" dirty="0"/>
              <a:t>• The only </a:t>
            </a:r>
            <a:r>
              <a:rPr lang="en-US" b="1" dirty="0"/>
              <a:t>disadvantage </a:t>
            </a:r>
            <a:r>
              <a:rPr lang="en-US" dirty="0"/>
              <a:t>of this type of braking is that the motor has to run at super synchronous speed which may damage the motor mechanically and electrically, but regenerative braking can be done at sub synchronous speed if the variable frequency source is available.</a:t>
            </a:r>
            <a:endParaRPr lang="en-IN" dirty="0"/>
          </a:p>
        </p:txBody>
      </p:sp>
    </p:spTree>
    <p:extLst>
      <p:ext uri="{BB962C8B-B14F-4D97-AF65-F5344CB8AC3E}">
        <p14:creationId xmlns:p14="http://schemas.microsoft.com/office/powerpoint/2010/main" val="310879562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advTm="3558">
        <p15:prstTrans prst="pageCurlDouble"/>
      </p:transition>
    </mc:Choice>
    <mc:Fallback>
      <p:transition spd="slow" advTm="3558">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US" sz="2400" b="1" dirty="0"/>
              <a:t>Regenerative Braking in DC Shunt Motors</a:t>
            </a:r>
          </a:p>
          <a:p>
            <a:r>
              <a:rPr lang="en-US" dirty="0"/>
              <a:t>Under normal operating conditions the armature current is given by the equation shown below</a:t>
            </a:r>
            <a:r>
              <a:rPr lang="en-US" dirty="0" smtClean="0"/>
              <a:t>.</a:t>
            </a:r>
            <a:endParaRPr lang="en-US" dirty="0"/>
          </a:p>
          <a:p>
            <a:r>
              <a:rPr lang="en-US" dirty="0"/>
              <a:t>When the load is lowered by a crane, hoist or lift causes the motor speed to be greater than the no-load speed. The back EMF becomes greater than the supply voltage. Consequently, armature current </a:t>
            </a:r>
            <a:r>
              <a:rPr lang="en-US" dirty="0" err="1"/>
              <a:t>Ia</a:t>
            </a:r>
            <a:r>
              <a:rPr lang="en-US" dirty="0"/>
              <a:t> becomes negative. The machines now begin to operate as a generator.</a:t>
            </a:r>
            <a:endParaRPr lang="en-IN" dirty="0"/>
          </a:p>
        </p:txBody>
      </p:sp>
    </p:spTree>
    <p:extLst>
      <p:ext uri="{BB962C8B-B14F-4D97-AF65-F5344CB8AC3E}">
        <p14:creationId xmlns:p14="http://schemas.microsoft.com/office/powerpoint/2010/main" val="412847668"/>
      </p:ext>
    </p:extLst>
  </p:cSld>
  <p:clrMapOvr>
    <a:masterClrMapping/>
  </p:clrMapOvr>
  <mc:AlternateContent xmlns:mc="http://schemas.openxmlformats.org/markup-compatibility/2006">
    <mc:Choice xmlns:p14="http://schemas.microsoft.com/office/powerpoint/2010/main" Requires="p14">
      <p:transition spd="slow" p14:dur="1600" advTm="1793">
        <p:blinds dir="vert"/>
      </p:transition>
    </mc:Choice>
    <mc:Fallback>
      <p:transition spd="slow" advTm="1793">
        <p:blinds dir="ver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85000" lnSpcReduction="10000"/>
          </a:bodyPr>
          <a:lstStyle/>
          <a:p>
            <a:r>
              <a:rPr lang="en-US" sz="2400" b="1" dirty="0"/>
              <a:t>Regenerative Braking in DC Series Motors</a:t>
            </a:r>
          </a:p>
          <a:p>
            <a:r>
              <a:rPr lang="en-US" dirty="0"/>
              <a:t>In case of DC Series Motor an increase in speed is followed by a decrease in the armature current and field flux. The back EMF </a:t>
            </a:r>
            <a:r>
              <a:rPr lang="en-US" dirty="0" err="1"/>
              <a:t>Eb</a:t>
            </a:r>
            <a:r>
              <a:rPr lang="en-US" dirty="0"/>
              <a:t> cannot be greater than the supply voltage. Regeneration is possible in DC Series Motor since the field current cannot be made greater than the armature current.</a:t>
            </a:r>
          </a:p>
          <a:p>
            <a:r>
              <a:rPr lang="en-US" dirty="0"/>
              <a:t>Regeneration is required where DC Series Motor is used extensively such as in traction, elevator hoists etc. For example – In an Electro-locomotive moving down the gradient, a constant speed may be necessary. In hoist drives the speed is to be limited whenever it becomes dangerously high.</a:t>
            </a:r>
          </a:p>
          <a:p>
            <a:r>
              <a:rPr lang="en-US" dirty="0"/>
              <a:t>One commonly used method of regenerative braking of DC Series Motor is to connect it as a shunt motor. Since the resistance of the field winding is low, a series resistance is connected in the field circuit to limit the current within the safe value.</a:t>
            </a:r>
            <a:endParaRPr lang="en-IN" dirty="0"/>
          </a:p>
        </p:txBody>
      </p:sp>
    </p:spTree>
    <p:extLst>
      <p:ext uri="{BB962C8B-B14F-4D97-AF65-F5344CB8AC3E}">
        <p14:creationId xmlns:p14="http://schemas.microsoft.com/office/powerpoint/2010/main" val="113968492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advTm="2694">
        <p15:prstTrans prst="prestige"/>
      </p:transition>
    </mc:Choice>
    <mc:Fallback>
      <p:transition spd="slow" advTm="2694">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70000" lnSpcReduction="20000"/>
          </a:bodyPr>
          <a:lstStyle/>
          <a:p>
            <a:r>
              <a:rPr lang="en-US" b="1" dirty="0"/>
              <a:t>Regenerative Braking of Induction Motor</a:t>
            </a:r>
          </a:p>
          <a:p>
            <a:r>
              <a:rPr lang="en-US" dirty="0"/>
              <a:t>We know the power (input) of an induction motor is given as. </a:t>
            </a:r>
            <a:r>
              <a:rPr lang="en-US" dirty="0"/>
              <a:t/>
            </a:r>
            <a:br>
              <a:rPr lang="en-US" dirty="0"/>
            </a:br>
            <a:r>
              <a:rPr lang="en-US" dirty="0"/>
              <a:t>P</a:t>
            </a:r>
            <a:r>
              <a:rPr lang="en-US" baseline="-25000" dirty="0"/>
              <a:t>in</a:t>
            </a:r>
            <a:r>
              <a:rPr lang="en-US" dirty="0"/>
              <a:t> = </a:t>
            </a:r>
            <a:r>
              <a:rPr lang="en-US" dirty="0" smtClean="0"/>
              <a:t>3VI</a:t>
            </a:r>
            <a:r>
              <a:rPr lang="en-US" baseline="-25000" dirty="0" smtClean="0"/>
              <a:t>s</a:t>
            </a:r>
            <a:r>
              <a:rPr lang="en-US" dirty="0" smtClean="0"/>
              <a:t>cosφ</a:t>
            </a:r>
            <a:r>
              <a:rPr lang="en-US" baseline="-25000" dirty="0" smtClean="0"/>
              <a:t>s</a:t>
            </a:r>
            <a:r>
              <a:rPr lang="en-US" dirty="0" smtClean="0"/>
              <a:t>Here</a:t>
            </a:r>
            <a:r>
              <a:rPr lang="en-US" dirty="0"/>
              <a:t>, </a:t>
            </a:r>
            <a:r>
              <a:rPr lang="en-US" dirty="0" err="1"/>
              <a:t>φ</a:t>
            </a:r>
            <a:r>
              <a:rPr lang="en-US" baseline="-25000" dirty="0" err="1"/>
              <a:t>s</a:t>
            </a:r>
            <a:r>
              <a:rPr lang="en-US" dirty="0"/>
              <a:t> the phase angle between stator phase </a:t>
            </a:r>
            <a:r>
              <a:rPr lang="en-US" dirty="0">
                <a:hlinkClick r:id="rId2" tooltip="Voltage or Electric Potential Difference"/>
              </a:rPr>
              <a:t>voltage</a:t>
            </a:r>
            <a:r>
              <a:rPr lang="en-US" dirty="0"/>
              <a:t> V and the stator phase </a:t>
            </a:r>
            <a:r>
              <a:rPr lang="en-US" dirty="0">
                <a:hlinkClick r:id="rId3" tooltip="Electric Current"/>
              </a:rPr>
              <a:t>current</a:t>
            </a:r>
            <a:r>
              <a:rPr lang="en-US" dirty="0"/>
              <a:t> I</a:t>
            </a:r>
            <a:r>
              <a:rPr lang="en-US" baseline="-25000" dirty="0"/>
              <a:t>s</a:t>
            </a:r>
            <a:r>
              <a:rPr lang="en-US" dirty="0" smtClean="0"/>
              <a:t>.</a:t>
            </a:r>
          </a:p>
          <a:p>
            <a:r>
              <a:rPr lang="en-US" dirty="0" smtClean="0"/>
              <a:t>For </a:t>
            </a:r>
            <a:r>
              <a:rPr lang="en-US" dirty="0"/>
              <a:t>motoring operation </a:t>
            </a:r>
            <a:r>
              <a:rPr lang="en-US" dirty="0" err="1"/>
              <a:t>φ</a:t>
            </a:r>
            <a:r>
              <a:rPr lang="en-US" baseline="-25000" dirty="0" err="1"/>
              <a:t>s</a:t>
            </a:r>
            <a:r>
              <a:rPr lang="en-US" dirty="0"/>
              <a:t> &lt; 90</a:t>
            </a:r>
            <a:r>
              <a:rPr lang="en-US" baseline="30000" dirty="0"/>
              <a:t>o</a:t>
            </a:r>
            <a:r>
              <a:rPr lang="en-US" dirty="0"/>
              <a:t> and for braking operation </a:t>
            </a:r>
            <a:r>
              <a:rPr lang="en-US" dirty="0" err="1"/>
              <a:t>φ</a:t>
            </a:r>
            <a:r>
              <a:rPr lang="en-US" baseline="-25000" dirty="0" err="1"/>
              <a:t>s</a:t>
            </a:r>
            <a:r>
              <a:rPr lang="en-US" dirty="0"/>
              <a:t> &gt; 90</a:t>
            </a:r>
            <a:r>
              <a:rPr lang="en-US" baseline="30000" dirty="0"/>
              <a:t>o</a:t>
            </a:r>
            <a:r>
              <a:rPr lang="en-US" dirty="0"/>
              <a:t>. </a:t>
            </a:r>
            <a:endParaRPr lang="en-US" dirty="0" smtClean="0"/>
          </a:p>
          <a:p>
            <a:r>
              <a:rPr lang="en-US" dirty="0" smtClean="0"/>
              <a:t>When </a:t>
            </a:r>
            <a:r>
              <a:rPr lang="en-US" dirty="0"/>
              <a:t>the speed of the motor is more than the synchronous speed, relative speed between the motor </a:t>
            </a:r>
            <a:r>
              <a:rPr lang="en-US" dirty="0">
                <a:hlinkClick r:id="rId4"/>
              </a:rPr>
              <a:t>conductors</a:t>
            </a:r>
            <a:r>
              <a:rPr lang="en-US" dirty="0"/>
              <a:t> and air gap rotating field reverses, as a result the phase angle because greater than 90</a:t>
            </a:r>
            <a:r>
              <a:rPr lang="en-US" baseline="30000" dirty="0"/>
              <a:t>o</a:t>
            </a:r>
            <a:r>
              <a:rPr lang="en-US" dirty="0"/>
              <a:t> and the power flow reverse and thus regenerative braking takes place</a:t>
            </a:r>
            <a:r>
              <a:rPr lang="en-US" dirty="0" smtClean="0"/>
              <a:t>.</a:t>
            </a:r>
          </a:p>
          <a:p>
            <a:r>
              <a:rPr lang="en-US" dirty="0" smtClean="0"/>
              <a:t> </a:t>
            </a:r>
            <a:r>
              <a:rPr lang="en-US" dirty="0"/>
              <a:t>It the source frequency is fixed then the </a:t>
            </a:r>
            <a:r>
              <a:rPr lang="en-US" b="1" dirty="0"/>
              <a:t>regenerative braking of induction motor</a:t>
            </a:r>
            <a:r>
              <a:rPr lang="en-US" dirty="0"/>
              <a:t> can only take place if the speed of the motor is greater than synchronous speed, but with a variable frequency source regenerative braking of induction motor can occur for speeds lower than synchronous speed. The main advantage of this kind of braking can be said that the generated power is use fully employed and the main disadvantage of this type of braking is that for fixed frequency sources, braking cannot happen below synchronous speeds.</a:t>
            </a:r>
            <a:endParaRPr lang="en-IN" dirty="0"/>
          </a:p>
        </p:txBody>
      </p:sp>
    </p:spTree>
    <p:extLst>
      <p:ext uri="{BB962C8B-B14F-4D97-AF65-F5344CB8AC3E}">
        <p14:creationId xmlns:p14="http://schemas.microsoft.com/office/powerpoint/2010/main" val="2404268463"/>
      </p:ext>
    </p:extLst>
  </p:cSld>
  <p:clrMapOvr>
    <a:masterClrMapping/>
  </p:clrMapOvr>
  <mc:AlternateContent xmlns:mc="http://schemas.openxmlformats.org/markup-compatibility/2006">
    <mc:Choice xmlns:p14="http://schemas.microsoft.com/office/powerpoint/2010/main" Requires="p14">
      <p:transition spd="slow" p14:dur="4400" advTm="1793">
        <p14:honeycomb/>
      </p:transition>
    </mc:Choice>
    <mc:Fallback>
      <p:transition spd="slow" advTm="1793">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0" indent="0" algn="ctr">
              <a:buNone/>
            </a:pPr>
            <a:r>
              <a:rPr lang="en-US" b="1" dirty="0" smtClean="0"/>
              <a:t>ADVANTAGES &amp;DISADVANTAGES</a:t>
            </a:r>
          </a:p>
          <a:p>
            <a:r>
              <a:rPr lang="en-US" dirty="0" smtClean="0"/>
              <a:t>The </a:t>
            </a:r>
            <a:r>
              <a:rPr lang="en-US" dirty="0"/>
              <a:t>main </a:t>
            </a:r>
            <a:r>
              <a:rPr lang="en-US" b="1" dirty="0"/>
              <a:t>advantage</a:t>
            </a:r>
            <a:r>
              <a:rPr lang="en-US" dirty="0"/>
              <a:t> of this kind of braking can be said that the generated power is use fully </a:t>
            </a:r>
            <a:r>
              <a:rPr lang="en-US" dirty="0" smtClean="0"/>
              <a:t>employed</a:t>
            </a:r>
          </a:p>
          <a:p>
            <a:r>
              <a:rPr lang="en-US" dirty="0" smtClean="0"/>
              <a:t>The </a:t>
            </a:r>
            <a:r>
              <a:rPr lang="en-US" dirty="0"/>
              <a:t>main </a:t>
            </a:r>
            <a:r>
              <a:rPr lang="en-US" b="1" dirty="0"/>
              <a:t>disadvantage</a:t>
            </a:r>
            <a:r>
              <a:rPr lang="en-US" dirty="0"/>
              <a:t> of this type of braking is that for fixed frequency sources, braking cannot happen below synchronous speeds.</a:t>
            </a:r>
          </a:p>
          <a:p>
            <a:endParaRPr lang="en-IN" dirty="0"/>
          </a:p>
        </p:txBody>
      </p:sp>
    </p:spTree>
    <p:extLst>
      <p:ext uri="{BB962C8B-B14F-4D97-AF65-F5344CB8AC3E}">
        <p14:creationId xmlns:p14="http://schemas.microsoft.com/office/powerpoint/2010/main" val="348494793"/>
      </p:ext>
    </p:extLst>
  </p:cSld>
  <p:clrMapOvr>
    <a:masterClrMapping/>
  </p:clrMapOvr>
  <mc:AlternateContent xmlns:mc="http://schemas.openxmlformats.org/markup-compatibility/2006">
    <mc:Choice xmlns:p14="http://schemas.microsoft.com/office/powerpoint/2010/main" Requires="p14">
      <p:transition spd="slow" p14:dur="1400" advTm="1845">
        <p14:doors dir="vert"/>
      </p:transition>
    </mc:Choice>
    <mc:Fallback>
      <p:transition spd="slow" advTm="1845">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0" indent="0" algn="ctr">
              <a:buNone/>
            </a:pPr>
            <a:r>
              <a:rPr lang="en-US" b="1" dirty="0" smtClean="0"/>
              <a:t>REGENERATIVE BRAKING IN SYNCHRONOUS MOTOR</a:t>
            </a:r>
          </a:p>
          <a:p>
            <a:r>
              <a:rPr lang="en-US" dirty="0" smtClean="0"/>
              <a:t>When </a:t>
            </a:r>
            <a:r>
              <a:rPr lang="en-US" dirty="0"/>
              <a:t>the motor operates as a variable speed drive motor utilizing a variable frequency supply, it can be </a:t>
            </a:r>
            <a:r>
              <a:rPr lang="en-US" dirty="0" err="1"/>
              <a:t>regeneratively</a:t>
            </a:r>
            <a:r>
              <a:rPr lang="en-US" dirty="0"/>
              <a:t> braked and all the K.E. returned to the mains. As in an induction motor, regeneration is possible if the syn­chronous speed is less than the rotor speed. The input frequency is gradually decreased to achieve this at every instant. The KE. of the rotating parts is returned to the mains. The braking takes place at constant torque.</a:t>
            </a:r>
            <a:endParaRPr lang="en-IN" dirty="0"/>
          </a:p>
        </p:txBody>
      </p:sp>
    </p:spTree>
    <p:extLst>
      <p:ext uri="{BB962C8B-B14F-4D97-AF65-F5344CB8AC3E}">
        <p14:creationId xmlns:p14="http://schemas.microsoft.com/office/powerpoint/2010/main" val="55150496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advTm="900">
        <p15:prstTrans prst="origami"/>
      </p:transition>
    </mc:Choice>
    <mc:Fallback>
      <p:transition spd="slow" advTm="900">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a:bodyPr>
          <a:lstStyle/>
          <a:p>
            <a:r>
              <a:rPr lang="en-US" b="1" dirty="0"/>
              <a:t>Applications of Regenerative Braking</a:t>
            </a:r>
          </a:p>
          <a:p>
            <a:r>
              <a:rPr lang="en-US" dirty="0"/>
              <a:t>Regenerative braking is used especially where frequent braking and slowing of drives is required.</a:t>
            </a:r>
          </a:p>
          <a:p>
            <a:r>
              <a:rPr lang="en-US" dirty="0"/>
              <a:t>It is most useful in holding a descending load of high potential energy at a constant speed.</a:t>
            </a:r>
          </a:p>
          <a:p>
            <a:r>
              <a:rPr lang="en-US" dirty="0"/>
              <a:t>Regenerative braking is used to control the speed of motors driving loads such as in electric locomotives, elevators, cranes and hoists.</a:t>
            </a:r>
          </a:p>
          <a:p>
            <a:r>
              <a:rPr lang="en-US" dirty="0"/>
              <a:t>Regenerative braking cannot be used for stopping the motor. It is used for controlling the speed above the no-load speed of the motor driving.</a:t>
            </a:r>
          </a:p>
          <a:p>
            <a:endParaRPr lang="en-IN" dirty="0"/>
          </a:p>
        </p:txBody>
      </p:sp>
    </p:spTree>
    <p:extLst>
      <p:ext uri="{BB962C8B-B14F-4D97-AF65-F5344CB8AC3E}">
        <p14:creationId xmlns:p14="http://schemas.microsoft.com/office/powerpoint/2010/main" val="411156165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advTm="985">
        <p15:prstTrans prst="airplane"/>
      </p:transition>
    </mc:Choice>
    <mc:Fallback>
      <p:transition spd="slow" advTm="985">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sz="2400" b="1" dirty="0" smtClean="0"/>
              <a:t>CLASSIFICATION OF BRAKING</a:t>
            </a:r>
          </a:p>
          <a:p>
            <a:endParaRPr lang="en-US" dirty="0"/>
          </a:p>
          <a:p>
            <a:r>
              <a:rPr lang="en-US" dirty="0" smtClean="0"/>
              <a:t>we </a:t>
            </a:r>
            <a:r>
              <a:rPr lang="en-US" dirty="0"/>
              <a:t>can classify the term braking in two parts</a:t>
            </a:r>
          </a:p>
          <a:p>
            <a:r>
              <a:rPr lang="en-US" b="1" dirty="0"/>
              <a:t>Mechanical Braking</a:t>
            </a:r>
          </a:p>
          <a:p>
            <a:r>
              <a:rPr lang="en-US" b="1" dirty="0"/>
              <a:t>Electrical Braking</a:t>
            </a:r>
          </a:p>
          <a:p>
            <a:endParaRPr lang="en-IN" dirty="0"/>
          </a:p>
        </p:txBody>
      </p:sp>
    </p:spTree>
    <p:extLst>
      <p:ext uri="{BB962C8B-B14F-4D97-AF65-F5344CB8AC3E}">
        <p14:creationId xmlns:p14="http://schemas.microsoft.com/office/powerpoint/2010/main" val="34960508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advTm="2673">
        <p15:prstTrans prst="wind"/>
      </p:transition>
    </mc:Choice>
    <mc:Fallback>
      <p:transition spd="slow" advTm="2673">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b="1" dirty="0"/>
              <a:t>Mechanical </a:t>
            </a:r>
            <a:r>
              <a:rPr lang="en-IN" b="1" dirty="0" smtClean="0"/>
              <a:t>Braking VS ELECTRIC BRAKING</a:t>
            </a:r>
            <a:endParaRPr lang="en-IN" b="1" dirty="0"/>
          </a:p>
          <a:p>
            <a:r>
              <a:rPr lang="en-US" dirty="0"/>
              <a:t>In mechanical braking the speed of the machine is reduced solely by mechanical process but electrical braking is far more interesting than that because the whole process is depended on the </a:t>
            </a:r>
            <a:r>
              <a:rPr lang="en-US" dirty="0">
                <a:hlinkClick r:id="rId2"/>
              </a:rPr>
              <a:t>flux</a:t>
            </a:r>
            <a:r>
              <a:rPr lang="en-US" dirty="0"/>
              <a:t> and torque directions.</a:t>
            </a:r>
            <a:endParaRPr lang="en-IN" dirty="0"/>
          </a:p>
        </p:txBody>
      </p:sp>
    </p:spTree>
    <p:extLst>
      <p:ext uri="{BB962C8B-B14F-4D97-AF65-F5344CB8AC3E}">
        <p14:creationId xmlns:p14="http://schemas.microsoft.com/office/powerpoint/2010/main" val="91170467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advTm="1796">
        <p15:prstTrans prst="prestige"/>
      </p:transition>
    </mc:Choice>
    <mc:Fallback>
      <p:transition spd="slow" advTm="1796">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a:bodyPr>
          <a:lstStyle/>
          <a:p>
            <a:r>
              <a:rPr lang="en-US" sz="2200" b="1" dirty="0"/>
              <a:t>Disadvantages of Mechanical Braking</a:t>
            </a:r>
          </a:p>
          <a:p>
            <a:r>
              <a:rPr lang="en-US" dirty="0"/>
              <a:t>The main disadvantages of the Mechanical Braking are as follows:-</a:t>
            </a:r>
          </a:p>
          <a:p>
            <a:r>
              <a:rPr lang="en-US" dirty="0"/>
              <a:t>It requires frequent maintenance and replacement of brake shoes.</a:t>
            </a:r>
          </a:p>
          <a:p>
            <a:r>
              <a:rPr lang="en-US" dirty="0"/>
              <a:t>Braking power is wasted in the form of heat.</a:t>
            </a:r>
          </a:p>
          <a:p>
            <a:r>
              <a:rPr lang="en-US" b="1" dirty="0" err="1" smtClean="0"/>
              <a:t>Advantageof</a:t>
            </a:r>
            <a:r>
              <a:rPr lang="en-US" b="1" dirty="0" smtClean="0"/>
              <a:t> </a:t>
            </a:r>
            <a:r>
              <a:rPr lang="en-US" b="1" dirty="0"/>
              <a:t>mechanical </a:t>
            </a:r>
            <a:r>
              <a:rPr lang="en-US" b="1" dirty="0" smtClean="0"/>
              <a:t>braking</a:t>
            </a:r>
            <a:endParaRPr lang="en-US" dirty="0"/>
          </a:p>
          <a:p>
            <a:r>
              <a:rPr lang="en-US" dirty="0" smtClean="0"/>
              <a:t> </a:t>
            </a:r>
            <a:r>
              <a:rPr lang="en-US" dirty="0"/>
              <a:t>it is also used along with the electric braking to ensure reliable operation of the drive. It is also used to hold the drive at the standstill because many braking methods do not produce torque at standstill condition.</a:t>
            </a:r>
          </a:p>
          <a:p>
            <a:endParaRPr lang="en-IN" dirty="0"/>
          </a:p>
        </p:txBody>
      </p:sp>
    </p:spTree>
    <p:extLst>
      <p:ext uri="{BB962C8B-B14F-4D97-AF65-F5344CB8AC3E}">
        <p14:creationId xmlns:p14="http://schemas.microsoft.com/office/powerpoint/2010/main" val="165034812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advTm="911">
        <p15:prstTrans prst="fracture"/>
      </p:transition>
    </mc:Choice>
    <mc:Fallback>
      <p:transition spd="slow" advTm="911">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sz="2400" b="1" dirty="0"/>
              <a:t>Types of </a:t>
            </a:r>
            <a:r>
              <a:rPr lang="en-IN" sz="2400" b="1" dirty="0" smtClean="0"/>
              <a:t>Electric Braking</a:t>
            </a:r>
          </a:p>
          <a:p>
            <a:endParaRPr lang="en-IN" sz="2400" b="1" dirty="0" smtClean="0"/>
          </a:p>
          <a:p>
            <a:r>
              <a:rPr lang="en-IN" dirty="0"/>
              <a:t>Plugging type </a:t>
            </a:r>
            <a:r>
              <a:rPr lang="en-IN" dirty="0" smtClean="0"/>
              <a:t>braking or reverse current braking</a:t>
            </a:r>
            <a:endParaRPr lang="en-IN" dirty="0"/>
          </a:p>
          <a:p>
            <a:r>
              <a:rPr lang="en-IN" dirty="0"/>
              <a:t>Dynamic </a:t>
            </a:r>
            <a:r>
              <a:rPr lang="en-IN" dirty="0" smtClean="0"/>
              <a:t>braking or </a:t>
            </a:r>
            <a:r>
              <a:rPr lang="en-IN" dirty="0" err="1" smtClean="0"/>
              <a:t>Rheostatic</a:t>
            </a:r>
            <a:r>
              <a:rPr lang="en-IN" dirty="0" smtClean="0"/>
              <a:t> braking</a:t>
            </a:r>
          </a:p>
          <a:p>
            <a:r>
              <a:rPr lang="en-IN" dirty="0"/>
              <a:t>Regenerative Braking.</a:t>
            </a:r>
          </a:p>
          <a:p>
            <a:endParaRPr lang="en-IN" b="1" dirty="0"/>
          </a:p>
          <a:p>
            <a:endParaRPr lang="en-IN" dirty="0"/>
          </a:p>
        </p:txBody>
      </p:sp>
    </p:spTree>
    <p:extLst>
      <p:ext uri="{BB962C8B-B14F-4D97-AF65-F5344CB8AC3E}">
        <p14:creationId xmlns:p14="http://schemas.microsoft.com/office/powerpoint/2010/main" val="3812079972"/>
      </p:ext>
    </p:extLst>
  </p:cSld>
  <p:clrMapOvr>
    <a:masterClrMapping/>
  </p:clrMapOvr>
  <mc:AlternateContent xmlns:mc="http://schemas.openxmlformats.org/markup-compatibility/2006">
    <mc:Choice xmlns:p14="http://schemas.microsoft.com/office/powerpoint/2010/main" Requires="p14">
      <p:transition spd="slow" p14:dur="3900" advTm="904">
        <p14:glitter pattern="hexagon"/>
      </p:transition>
    </mc:Choice>
    <mc:Fallback>
      <p:transition spd="slow" advTm="904">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0" indent="0" algn="ctr">
              <a:buNone/>
            </a:pPr>
            <a:r>
              <a:rPr lang="en-IN" sz="2400" b="1" dirty="0"/>
              <a:t>Plugging Type </a:t>
            </a:r>
            <a:r>
              <a:rPr lang="en-IN" sz="2400" b="1" dirty="0" smtClean="0"/>
              <a:t>Braking</a:t>
            </a:r>
          </a:p>
          <a:p>
            <a:r>
              <a:rPr lang="en-US" dirty="0"/>
              <a:t>In this method the terminals of supply are reversed, as a result the generator torque also reverses which resists the normal rotation of the motor and as a result the speed decreases. During plugging external </a:t>
            </a:r>
            <a:r>
              <a:rPr lang="en-US" dirty="0">
                <a:hlinkClick r:id="rId2" tooltip="Know about the electrical resistance in detail."/>
              </a:rPr>
              <a:t>resistance</a:t>
            </a:r>
            <a:r>
              <a:rPr lang="en-US" dirty="0"/>
              <a:t> is also introduced into the circuit to limit the flowing current. The main </a:t>
            </a:r>
            <a:r>
              <a:rPr lang="en-US" b="1" dirty="0"/>
              <a:t>disadvantage</a:t>
            </a:r>
            <a:r>
              <a:rPr lang="en-US" dirty="0"/>
              <a:t> of this method is that here power is wasted.</a:t>
            </a:r>
            <a:endParaRPr lang="en-IN" b="1" dirty="0"/>
          </a:p>
          <a:p>
            <a:endParaRPr lang="en-IN" dirty="0"/>
          </a:p>
        </p:txBody>
      </p:sp>
    </p:spTree>
    <p:extLst>
      <p:ext uri="{BB962C8B-B14F-4D97-AF65-F5344CB8AC3E}">
        <p14:creationId xmlns:p14="http://schemas.microsoft.com/office/powerpoint/2010/main" val="3198455388"/>
      </p:ext>
    </p:extLst>
  </p:cSld>
  <p:clrMapOvr>
    <a:masterClrMapping/>
  </p:clrMapOvr>
  <mc:AlternateContent xmlns:mc="http://schemas.openxmlformats.org/markup-compatibility/2006">
    <mc:Choice xmlns:p14="http://schemas.microsoft.com/office/powerpoint/2010/main" Requires="p14">
      <p:transition spd="slow" p14:dur="1400" advTm="915">
        <p14:doors dir="vert"/>
      </p:transition>
    </mc:Choice>
    <mc:Fallback>
      <p:transition spd="slow" advTm="915">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Plugging in </a:t>
            </a:r>
            <a:r>
              <a:rPr lang="en-IN" dirty="0" err="1" smtClean="0"/>
              <a:t>d.c</a:t>
            </a:r>
            <a:r>
              <a:rPr lang="en-IN" dirty="0" smtClean="0"/>
              <a:t> shunt and series motor</a:t>
            </a:r>
            <a:endParaRPr lang="en-IN" dirty="0"/>
          </a:p>
        </p:txBody>
      </p:sp>
      <p:pic>
        <p:nvPicPr>
          <p:cNvPr id="1026" name="Picture 2" descr="plugging speed torque curv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02017" y="685800"/>
            <a:ext cx="3898792" cy="36147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818788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advTm="909">
        <p15:prstTrans prst="crush"/>
      </p:transition>
    </mc:Choice>
    <mc:Fallback>
      <p:transition spd="slow" advTm="909">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Plugging in </a:t>
            </a:r>
            <a:r>
              <a:rPr lang="en-IN" dirty="0" err="1" smtClean="0"/>
              <a:t>d.c</a:t>
            </a:r>
            <a:r>
              <a:rPr lang="en-IN" dirty="0" smtClean="0"/>
              <a:t> series motor</a:t>
            </a:r>
            <a:endParaRPr lang="en-IN"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47554" y="685800"/>
            <a:ext cx="7407717" cy="3614738"/>
          </a:xfrm>
        </p:spPr>
      </p:pic>
    </p:spTree>
    <p:extLst>
      <p:ext uri="{BB962C8B-B14F-4D97-AF65-F5344CB8AC3E}">
        <p14:creationId xmlns:p14="http://schemas.microsoft.com/office/powerpoint/2010/main" val="211597955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advTm="20">
        <p15:prstTrans prst="drape"/>
      </p:transition>
    </mc:Choice>
    <mc:Fallback>
      <p:transition spd="slow" advTm="20">
        <p:fade/>
      </p:transition>
    </mc:Fallback>
  </mc:AlternateContent>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88</TotalTime>
  <Words>1621</Words>
  <Application>Microsoft Office PowerPoint</Application>
  <PresentationFormat>Widescreen</PresentationFormat>
  <Paragraphs>81</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Century Gothic</vt:lpstr>
      <vt:lpstr>Verdana</vt:lpstr>
      <vt:lpstr>Wingdings 3</vt:lpstr>
      <vt:lpstr>Slice</vt:lpstr>
      <vt:lpstr>Electric braking</vt:lpstr>
      <vt:lpstr>PowerPoint Presentation</vt:lpstr>
      <vt:lpstr>PowerPoint Presentation</vt:lpstr>
      <vt:lpstr>PowerPoint Presentation</vt:lpstr>
      <vt:lpstr>PowerPoint Presentation</vt:lpstr>
      <vt:lpstr>PowerPoint Presentation</vt:lpstr>
      <vt:lpstr>PowerPoint Presentation</vt:lpstr>
      <vt:lpstr>Plugging in d.c shunt and series motor</vt:lpstr>
      <vt:lpstr>Plugging in d.c series motor</vt:lpstr>
      <vt:lpstr>PowerPoint Presentation</vt:lpstr>
      <vt:lpstr>Plugging in induction motor</vt:lpstr>
      <vt:lpstr>PowerPoint Presentation</vt:lpstr>
      <vt:lpstr>PLUGGING IN INDUCTION MOTOR</vt:lpstr>
      <vt:lpstr>PowerPoint Presentation</vt:lpstr>
      <vt:lpstr>PowerPoint Presentation</vt:lpstr>
      <vt:lpstr>PowerPoint Presentation</vt:lpstr>
      <vt:lpstr>Dynamic braking in dc shunt motor</vt:lpstr>
      <vt:lpstr>Dynamic braking in dc series and separately excited  motor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Electric braking</dc:title>
  <dc:creator>Windows User</dc:creator>
  <cp:lastModifiedBy>Windows User</cp:lastModifiedBy>
  <cp:revision>38</cp:revision>
  <dcterms:created xsi:type="dcterms:W3CDTF">2018-04-07T02:11:57Z</dcterms:created>
  <dcterms:modified xsi:type="dcterms:W3CDTF">2018-04-07T03:40:09Z</dcterms:modified>
</cp:coreProperties>
</file>